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71" r:id="rId4"/>
    <p:sldId id="272" r:id="rId5"/>
    <p:sldId id="280" r:id="rId6"/>
    <p:sldId id="273" r:id="rId7"/>
    <p:sldId id="274" r:id="rId8"/>
    <p:sldId id="281" r:id="rId9"/>
    <p:sldId id="278" r:id="rId10"/>
    <p:sldId id="262" r:id="rId11"/>
    <p:sldId id="267" r:id="rId12"/>
    <p:sldId id="264" r:id="rId13"/>
    <p:sldId id="266" r:id="rId14"/>
    <p:sldId id="268" r:id="rId15"/>
    <p:sldId id="269" r:id="rId16"/>
    <p:sldId id="270" r:id="rId17"/>
    <p:sldId id="275" r:id="rId18"/>
    <p:sldId id="286" r:id="rId19"/>
    <p:sldId id="284" r:id="rId20"/>
    <p:sldId id="285" r:id="rId21"/>
    <p:sldId id="287" r:id="rId22"/>
    <p:sldId id="276" r:id="rId23"/>
    <p:sldId id="289" r:id="rId24"/>
    <p:sldId id="288" r:id="rId25"/>
    <p:sldId id="279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85DF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100" d="100"/>
          <a:sy n="100" d="100"/>
        </p:scale>
        <p:origin x="-516" y="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5"/>
          <c:y val="0.46989074803149605"/>
          <c:w val="0.335255249343832"/>
          <c:h val="0.430109251968503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Лист1!$A$2:$A$5</c:f>
              <c:strCache>
                <c:ptCount val="3"/>
                <c:pt idx="0">
                  <c:v>Нравится 100%</c:v>
                </c:pt>
                <c:pt idx="1">
                  <c:v>Не нравится 0%</c:v>
                </c:pt>
                <c:pt idx="2">
                  <c:v>Не знают 0%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44567191601049877"/>
          <c:y val="0.55053789370078743"/>
          <c:w val="0.31266141732283464"/>
          <c:h val="0.269579970472440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5"/>
          <c:y val="0.46989074803149605"/>
          <c:w val="0.335255249343832"/>
          <c:h val="0.430109251968503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Лист1!$A$2:$A$5</c:f>
              <c:strCache>
                <c:ptCount val="3"/>
                <c:pt idx="0">
                  <c:v>Хотят 100%</c:v>
                </c:pt>
                <c:pt idx="1">
                  <c:v>Не хотят 0%</c:v>
                </c:pt>
                <c:pt idx="2">
                  <c:v>Не знают 0%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44567191601049877"/>
          <c:y val="0.55053789370078743"/>
          <c:w val="0.31266141732283464"/>
          <c:h val="0.269579970472440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5"/>
          <c:y val="0.46989074803149605"/>
          <c:w val="0.335255249343832"/>
          <c:h val="0.430109251968503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Лист1!$A$2:$A$5</c:f>
              <c:strCache>
                <c:ptCount val="3"/>
                <c:pt idx="0">
                  <c:v>Нравится 100%</c:v>
                </c:pt>
                <c:pt idx="1">
                  <c:v>Не нравится 0%</c:v>
                </c:pt>
                <c:pt idx="2">
                  <c:v>Не знают 0%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aseline="0"/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44567191601049877"/>
          <c:y val="0.55053789370078743"/>
          <c:w val="0.31266141732283464"/>
          <c:h val="0.269579970472440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12.12.2016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img-fotki.yandex.ru/get/6607/16969765.12/0_66bab_bc256b85_M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0" y="548680"/>
            <a:ext cx="1296144" cy="13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img-fotki.yandex.ru/get/6607/16969765.12/0_66bab_bc256b85_M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0" y="2039429"/>
            <a:ext cx="1296144" cy="13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img-fotki.yandex.ru/get/6607/16969765.12/0_66bab_bc256b85_M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0" y="3530178"/>
            <a:ext cx="1296144" cy="13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://img-fotki.yandex.ru/get/6607/16969765.12/0_66bab_bc256b85_M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0" y="5020928"/>
            <a:ext cx="1296144" cy="13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5" Type="http://schemas.openxmlformats.org/officeDocument/2006/relationships/image" Target="../media/image7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5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115616" y="2143116"/>
            <a:ext cx="7742664" cy="2832315"/>
            <a:chOff x="1115616" y="2146448"/>
            <a:chExt cx="7165477" cy="298368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06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4741066"/>
              <a:ext cx="5084703" cy="389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</a:t>
              </a:r>
              <a:endParaRPr lang="ru-RU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153155" y="116632"/>
            <a:ext cx="500404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Муниципальное казенное общеобразовательное учреждение</a:t>
            </a:r>
            <a:b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«Средняя общеобразовательная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 №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6»</a:t>
            </a:r>
          </a:p>
          <a:p>
            <a:pPr algn="ctr">
              <a:defRPr/>
            </a:pP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с. Дербетовка </a:t>
            </a:r>
            <a:r>
              <a:rPr lang="ru-RU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Апанасенковского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района</a:t>
            </a:r>
            <a:b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Ставропольского края</a:t>
            </a:r>
            <a:b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Литература\Desktop\ФОТО ШКОЛЫ ЗИ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82159"/>
            <a:ext cx="7344816" cy="46451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4" y="-2664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116632"/>
            <a:ext cx="6768752" cy="720080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Идея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28800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altLang="ru-RU" sz="2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Актуализация лучших моральных качеств участников </a:t>
            </a:r>
            <a:r>
              <a:rPr lang="ru-RU" altLang="ru-RU" sz="2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проекта: доброты</a:t>
            </a:r>
            <a:r>
              <a:rPr lang="ru-RU" altLang="ru-RU" sz="2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сочувствия, деятельной </a:t>
            </a:r>
            <a:r>
              <a:rPr lang="ru-RU" altLang="ru-RU" sz="2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помощи</a:t>
            </a:r>
            <a:endParaRPr lang="ru-RU" altLang="ru-RU" sz="2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5" name="ermolov_aleksandr - myi_prosto_drug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16632"/>
            <a:ext cx="511686" cy="511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813295"/>
            <a:ext cx="6480720" cy="40447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476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83"/>
            <a:ext cx="916875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202110"/>
            <a:ext cx="6192688" cy="40934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Место реализации 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проекта</a:t>
            </a:r>
            <a:r>
              <a:rPr lang="ru-RU" sz="4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4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sz="28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</a:t>
            </a:r>
            <a:r>
              <a:rPr lang="ru-RU" sz="28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 </a:t>
            </a:r>
            <a:r>
              <a:rPr lang="ru-RU" sz="28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Дербетовка</a:t>
            </a:r>
          </a:p>
          <a:p>
            <a:pPr algn="ctr">
              <a:defRPr/>
            </a:pPr>
            <a:r>
              <a:rPr lang="ru-RU" sz="28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ГБСУ СОН</a:t>
            </a:r>
          </a:p>
          <a:p>
            <a:pPr algn="ctr">
              <a:defRPr/>
            </a:pPr>
            <a:r>
              <a:rPr lang="ru-RU" sz="24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«</a:t>
            </a:r>
            <a:r>
              <a:rPr lang="ru-RU" sz="2400" b="1" i="1" dirty="0" err="1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Дербетовский</a:t>
            </a:r>
            <a:r>
              <a:rPr lang="ru-RU" sz="24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детский </a:t>
            </a:r>
          </a:p>
          <a:p>
            <a:pPr algn="ctr">
              <a:defRPr/>
            </a:pPr>
            <a:r>
              <a:rPr lang="ru-RU" sz="24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дом-интернат для умственно отсталых детей»</a:t>
            </a:r>
            <a:endParaRPr lang="ru-RU" sz="2400" b="1" i="1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>
              <a:defRPr/>
            </a:pP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Целевая аудитория</a:t>
            </a:r>
          </a:p>
          <a:p>
            <a:pPr algn="ctr">
              <a:defRPr/>
            </a:pPr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sz="24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дети с нарушениями в развитии  </a:t>
            </a:r>
          </a:p>
          <a:p>
            <a:pPr algn="ctr">
              <a:defRPr/>
            </a:pPr>
            <a:r>
              <a:rPr lang="ru-RU" sz="24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10-17 лет  </a:t>
            </a:r>
            <a:endParaRPr lang="ru-RU" sz="2000" b="1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5" y="404664"/>
            <a:ext cx="4032449" cy="268961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3" descr="F:\фон\Е.И\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57949"/>
            <a:ext cx="4067944" cy="3050958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106264"/>
            <a:ext cx="4860032" cy="861774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Цель проекта: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</a:t>
            </a:r>
            <a:r>
              <a:rPr lang="ru-RU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/>
            </a:r>
            <a:br>
              <a:rPr lang="ru-RU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</a:br>
            <a:endParaRPr lang="ru-RU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ettenschweiler" panose="020B070604090206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465584" y="968038"/>
            <a:ext cx="10764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71700" lvl="4" indent="-342900">
              <a:buFont typeface="Wingdings" panose="05000000000000000000" pitchFamily="2" charset="2"/>
              <a:buChar char="v"/>
              <a:defRPr/>
            </a:pP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формирование </a:t>
            </a: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толерантного отношения </a:t>
            </a: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окружающих к </a:t>
            </a: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детям с </a:t>
            </a: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нарушениями в развитии через организацию </a:t>
            </a: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досуга</a:t>
            </a:r>
            <a:endParaRPr lang="ru-RU" sz="5400" b="1" i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5284" y="2656522"/>
            <a:ext cx="5011247" cy="584775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Задачи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проекта: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573016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стимулирование и поддержка </a:t>
            </a: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социально-значимой </a:t>
            </a: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деятельности школьного самоуправления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формирование </a:t>
            </a: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организационных навыков 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сделать </a:t>
            </a: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конкретные добрые дела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проявлять </a:t>
            </a: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внимание к </a:t>
            </a: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человеку с уважением </a:t>
            </a:r>
            <a:r>
              <a:rPr lang="ru-RU" sz="2400" b="1" i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его достоинства</a:t>
            </a:r>
            <a:endParaRPr lang="ru-RU" sz="2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38"/>
            <a:ext cx="9144000" cy="7025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8220" y="-603448"/>
            <a:ext cx="7470204" cy="1440160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</a:p>
          <a:p>
            <a:pPr algn="ctr">
              <a:defRPr/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Ответы воспитанников </a:t>
            </a:r>
            <a:r>
              <a:rPr lang="ru-RU" sz="48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на вопросы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6213336"/>
            <a:ext cx="58989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 опросе участвовало </a:t>
            </a:r>
            <a:r>
              <a:rPr lang="ru-RU" sz="2000" b="1" i="1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12 воспитанников</a:t>
            </a:r>
            <a:endParaRPr lang="ru-RU" sz="2000" b="1" i="1" spc="5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5272" y="1268760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altLang="ru-RU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Тебе нравится учиться</a:t>
            </a:r>
            <a:r>
              <a:rPr lang="ru-RU" alt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?  </a:t>
            </a:r>
            <a:endParaRPr lang="ru-RU" altLang="ru-RU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alt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Хочется тебе общаться со сверстника</a:t>
            </a:r>
            <a:r>
              <a:rPr lang="ru-RU" alt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</a:t>
            </a:r>
            <a:r>
              <a:rPr lang="ru-RU" alt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и из школы 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alt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Нравится тебе </a:t>
            </a:r>
            <a:r>
              <a:rPr lang="ru-RU" alt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</a:t>
            </a:r>
            <a:r>
              <a:rPr lang="ru-RU" altLang="ru-RU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астерить поделки ?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1450" y="2353985"/>
            <a:ext cx="1493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Вопрос 1</a:t>
            </a:r>
            <a:r>
              <a:rPr lang="ru-RU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55776" y="4154924"/>
            <a:ext cx="1493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Вопрос 2.</a:t>
            </a:r>
            <a:endParaRPr lang="ru-RU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7205" y="2389575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Вопрос </a:t>
            </a:r>
            <a:r>
              <a:rPr lang="ru-RU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3.</a:t>
            </a:r>
            <a:endParaRPr lang="ru-RU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25097962"/>
              </p:ext>
            </p:extLst>
          </p:nvPr>
        </p:nvGraphicFramePr>
        <p:xfrm>
          <a:off x="-252536" y="256483"/>
          <a:ext cx="6043067" cy="4564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250096496"/>
              </p:ext>
            </p:extLst>
          </p:nvPr>
        </p:nvGraphicFramePr>
        <p:xfrm>
          <a:off x="1907704" y="2242088"/>
          <a:ext cx="6048672" cy="4564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51803962"/>
              </p:ext>
            </p:extLst>
          </p:nvPr>
        </p:nvGraphicFramePr>
        <p:xfrm>
          <a:off x="4139952" y="526692"/>
          <a:ext cx="5976664" cy="446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4073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73" y="0"/>
            <a:ext cx="9144000" cy="69832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05836" y="188640"/>
            <a:ext cx="3910379" cy="646331"/>
          </a:xfrm>
          <a:prstGeom prst="rect">
            <a:avLst/>
          </a:prstGeom>
          <a:ln>
            <a:noFill/>
          </a:ln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Оборудование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ettenschweiler" panose="020B070604090206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24745"/>
            <a:ext cx="67687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</a:t>
            </a:r>
            <a:r>
              <a:rPr lang="ru-RU" sz="4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 </a:t>
            </a:r>
            <a:r>
              <a:rPr lang="ru-RU" sz="32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Фотоаппарат </a:t>
            </a:r>
            <a:br>
              <a:rPr lang="ru-RU" sz="32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sz="32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2. Сканер</a:t>
            </a:r>
            <a:br>
              <a:rPr lang="ru-RU" sz="32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sz="32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3. Компьютер</a:t>
            </a:r>
          </a:p>
          <a:p>
            <a:pPr>
              <a:buFont typeface="Arial" pitchFamily="34" charset="0"/>
              <a:buChar char="•"/>
              <a:defRPr/>
            </a:pPr>
            <a:endParaRPr lang="ru-RU" altLang="ru-RU" sz="1600" b="1" dirty="0">
              <a:ln w="315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90" y="3634261"/>
            <a:ext cx="4303242" cy="286595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40735"/>
            <a:ext cx="5113084" cy="340667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02829"/>
            <a:ext cx="3841477" cy="350629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655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064896" cy="1008112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Механизм реализации </a:t>
            </a:r>
            <a:r>
              <a:rPr lang="ru-RU" sz="6000" b="1" dirty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проекта</a:t>
            </a:r>
          </a:p>
        </p:txBody>
      </p:sp>
      <p:graphicFrame>
        <p:nvGraphicFramePr>
          <p:cNvPr id="4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251542"/>
              </p:ext>
            </p:extLst>
          </p:nvPr>
        </p:nvGraphicFramePr>
        <p:xfrm>
          <a:off x="326386" y="1268760"/>
          <a:ext cx="8491227" cy="5472608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512169"/>
                <a:gridCol w="1365293"/>
                <a:gridCol w="3002764"/>
                <a:gridCol w="2611001"/>
              </a:tblGrid>
              <a:tr h="151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solidFill>
                              <a:schemeClr val="accent2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Этап</a:t>
                      </a:r>
                      <a:endParaRPr kumimoji="0" lang="ru-RU" sz="2400" b="0" i="1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solidFill>
                              <a:schemeClr val="accent2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Сроки</a:t>
                      </a:r>
                      <a:endParaRPr kumimoji="0" lang="ru-RU" sz="2400" b="0" i="1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solidFill>
                              <a:schemeClr val="accent2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Мероприятия</a:t>
                      </a:r>
                      <a:endParaRPr kumimoji="0" lang="ru-RU" sz="2400" b="0" i="1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solidFill>
                              <a:schemeClr val="accent2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Участники</a:t>
                      </a:r>
                      <a:endParaRPr kumimoji="0" lang="ru-RU" sz="2400" b="0" i="1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i="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</a:t>
                      </a:r>
                      <a:r>
                        <a:rPr kumimoji="0" lang="ru-RU" sz="2800" i="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</a:t>
                      </a:r>
                      <a:endParaRPr kumimoji="0" lang="ru-RU" sz="2800" b="0" i="0" u="none" strike="noStrike" cap="none" normalizeH="0" baseline="0" dirty="0" smtClean="0">
                        <a:ln>
                          <a:solidFill>
                            <a:schemeClr val="bg2">
                              <a:lumMod val="10000"/>
                            </a:schemeClr>
                          </a:solidFill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Сентябрь 2016г.</a:t>
                      </a:r>
                      <a:endParaRPr kumimoji="0" lang="ru-RU" sz="1800" b="1" i="0" u="none" strike="noStrike" cap="none" normalizeH="0" baseline="0" dirty="0" smtClean="0">
                        <a:ln>
                          <a:solidFill>
                            <a:schemeClr val="bg2">
                              <a:lumMod val="1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Определение темы и актуальности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Выбор инициативной группы и ответственных за выполнение мастер- классов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Встреча и беседа с директором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     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Студеникиной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Н. В.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     ГБСУ СОН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     «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Дербетовского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ДДИ»                                         </a:t>
                      </a:r>
                      <a:endParaRPr kumimoji="0" lang="ru-RU" sz="1800" b="1" i="0" u="none" strike="noStrike" cap="none" normalizeH="0" baseline="0" dirty="0" smtClean="0">
                        <a:ln>
                          <a:solidFill>
                            <a:schemeClr val="bg2">
                              <a:lumMod val="1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Опрос воспитанников и  обработка результатов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Встреча с Лавриненко А.Ф.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Члены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ШОКа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, обучающиеся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МКОУ СОШ №6, директор,  воспитанники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ГБСУ СОН «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Дербетовского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ДДИ», СПК им. Апанасенко.</a:t>
                      </a:r>
                      <a:endParaRPr kumimoji="0" lang="ru-RU" sz="1600" b="1" i="0" u="none" strike="noStrike" cap="none" normalizeH="0" baseline="0" dirty="0" smtClean="0">
                        <a:ln>
                          <a:solidFill>
                            <a:schemeClr val="bg2">
                              <a:lumMod val="1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509120"/>
            <a:ext cx="2643345" cy="209705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927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972305"/>
              </p:ext>
            </p:extLst>
          </p:nvPr>
        </p:nvGraphicFramePr>
        <p:xfrm>
          <a:off x="539552" y="404664"/>
          <a:ext cx="8064896" cy="3079753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080120"/>
                <a:gridCol w="1584176"/>
                <a:gridCol w="3024336"/>
                <a:gridCol w="2376264"/>
              </a:tblGrid>
              <a:tr h="549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solidFill>
                              <a:schemeClr val="accent2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Этап</a:t>
                      </a:r>
                      <a:endParaRPr kumimoji="0" lang="ru-RU" sz="2400" b="0" i="1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solidFill>
                              <a:schemeClr val="accent2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Сроки</a:t>
                      </a:r>
                      <a:endParaRPr kumimoji="0" lang="ru-RU" sz="2400" b="0" i="1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solidFill>
                              <a:schemeClr val="accent2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Мероприятия</a:t>
                      </a:r>
                      <a:endParaRPr kumimoji="0" lang="ru-RU" sz="2400" b="0" i="1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solidFill>
                              <a:schemeClr val="accent2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Участники</a:t>
                      </a:r>
                      <a:endParaRPr kumimoji="0" lang="ru-RU" sz="2400" b="0" i="1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solidFill>
                              <a:schemeClr val="tx2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solidFill>
                              <a:schemeClr val="bg2">
                                <a:lumMod val="1000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Октябрь 2016 года</a:t>
                      </a:r>
                      <a:endParaRPr kumimoji="0" lang="ru-RU" sz="2400" b="1" i="0" u="none" strike="noStrike" cap="none" normalizeH="0" baseline="0" dirty="0" smtClean="0">
                        <a:ln>
                          <a:solidFill>
                            <a:schemeClr val="bg2">
                              <a:lumMod val="10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solidFill>
                              <a:schemeClr val="tx2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Осуществление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solidFill>
                              <a:schemeClr val="tx2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solidFill>
                              <a:schemeClr val="tx2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программы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solidFill>
                              <a:schemeClr val="tx2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Подготовка к проведению мастер- классов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2000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ru-RU" sz="2000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solidFill>
                              <a:schemeClr val="tx2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Члены инициативной группы,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solidFill>
                              <a:schemeClr val="tx2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обучающиеся</a:t>
                      </a:r>
                      <a:endParaRPr kumimoji="0" lang="ru-RU" sz="2000" b="1" i="0" u="none" strike="noStrike" cap="none" normalizeH="0" baseline="0" dirty="0" smtClean="0">
                        <a:ln>
                          <a:solidFill>
                            <a:schemeClr val="tx2">
                              <a:lumMod val="50000"/>
                            </a:schemeClr>
                          </a:solidFill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 descr="F:\Лидер 2017Виктория\Новая папка\102_4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13" y="3380784"/>
            <a:ext cx="5392774" cy="37466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691767"/>
              </p:ext>
            </p:extLst>
          </p:nvPr>
        </p:nvGraphicFramePr>
        <p:xfrm>
          <a:off x="323528" y="116632"/>
          <a:ext cx="8136904" cy="6614200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089764"/>
                <a:gridCol w="1598319"/>
                <a:gridCol w="3051867"/>
                <a:gridCol w="2396954"/>
              </a:tblGrid>
              <a:tr h="385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Этап</a:t>
                      </a:r>
                      <a:endParaRPr kumimoji="0" 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Сроки</a:t>
                      </a:r>
                      <a:endParaRPr kumimoji="0" 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Мероприятия</a:t>
                      </a:r>
                      <a:endParaRPr kumimoji="0" 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Участники</a:t>
                      </a:r>
                      <a:endParaRPr kumimoji="0" 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Ноябрь 2016г - апрель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2017г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Мастер-класс (Ноябрь)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Изготовление     Российского флага из бумаги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Мастер-класс (Декабрь)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Изготовление  игрушек к Новому году   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Мастер-класс (Февраль)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Изготовление совместного плаката   к 8 марту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Мастер-класс (Апрель)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Изготовление открыток к 9 Мая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Осуществление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программы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Члены инициативной группы , обучающиеся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МКОУ СОШ №6, воспитанники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ГБСУ СОН  «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Дербетовского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детского дома-интерната»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80" y="4923605"/>
            <a:ext cx="2787361" cy="179682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31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88641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Изготовление </a:t>
            </a:r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Российского </a:t>
            </a:r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флага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24" y="188641"/>
            <a:ext cx="9951613" cy="722397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71" y="557973"/>
            <a:ext cx="7134331" cy="403244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592393"/>
            <a:ext cx="5248582" cy="316835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50" y="3645025"/>
            <a:ext cx="4619650" cy="311572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655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35696" y="188640"/>
            <a:ext cx="5994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Изготовление  игрушек к Новому году </a:t>
            </a:r>
            <a:endParaRPr lang="ru-RU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b="7399"/>
          <a:stretch/>
        </p:blipFill>
        <p:spPr bwMode="auto">
          <a:xfrm>
            <a:off x="-180528" y="6102"/>
            <a:ext cx="9721080" cy="729081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6826"/>
            <a:ext cx="4860032" cy="364502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2360"/>
            <a:ext cx="4760025" cy="357395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2986"/>
            <a:ext cx="5121486" cy="359665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67" y="3487638"/>
            <a:ext cx="4819550" cy="344551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178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0" y="-59249"/>
            <a:ext cx="919924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260648" y="1124744"/>
            <a:ext cx="110892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>Социальный проект</a:t>
            </a:r>
            <a:r>
              <a:rPr lang="ru-RU" sz="4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/>
            </a:r>
            <a:br>
              <a:rPr lang="ru-RU" sz="4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</a:br>
            <a:r>
              <a:rPr lang="ru-RU" sz="4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>Направление: «</a:t>
            </a:r>
            <a:r>
              <a:rPr lang="ru-RU" sz="4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>Добровольчество</a:t>
            </a:r>
            <a:r>
              <a:rPr lang="ru-RU" sz="4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>»</a:t>
            </a:r>
            <a:br>
              <a:rPr lang="ru-RU" sz="4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</a:br>
            <a:r>
              <a:rPr lang="ru-RU" sz="4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>Название </a:t>
            </a:r>
            <a:r>
              <a:rPr lang="ru-RU" sz="4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>проекта: </a:t>
            </a:r>
            <a:r>
              <a:rPr lang="ru-RU" sz="4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>«Мастерская добрых дел»</a:t>
            </a:r>
            <a:r>
              <a:rPr lang="ru-RU" altLang="ru-RU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/>
            </a:r>
            <a:br>
              <a:rPr lang="ru-RU" altLang="ru-RU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</a:b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aettenschweiler" panose="020B070604090206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4149080"/>
            <a:ext cx="39071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spc="50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Выполнила:</a:t>
            </a:r>
          </a:p>
          <a:p>
            <a:pPr algn="ctr"/>
            <a:r>
              <a:rPr lang="ru-RU" b="1" i="1" spc="50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Дудкина </a:t>
            </a:r>
            <a:r>
              <a:rPr lang="ru-RU" b="1" i="1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Виктория</a:t>
            </a:r>
          </a:p>
          <a:p>
            <a:pPr algn="ctr"/>
            <a:r>
              <a:rPr lang="ru-RU" b="1" i="1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обучающаяся</a:t>
            </a:r>
            <a:endParaRPr lang="ru-RU" b="1" i="1" spc="50" dirty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ettenschweiler" panose="020B0706040902060204" pitchFamily="34" charset="0"/>
            </a:endParaRPr>
          </a:p>
          <a:p>
            <a:pPr algn="ctr"/>
            <a:r>
              <a:rPr lang="ru-RU" b="1" i="1" spc="50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 </a:t>
            </a:r>
            <a:r>
              <a:rPr lang="ru-RU" b="1" i="1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МКОУ </a:t>
            </a:r>
            <a:r>
              <a:rPr lang="ru-RU" b="1" i="1" spc="50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СОШ №6</a:t>
            </a:r>
            <a:br>
              <a:rPr lang="ru-RU" b="1" i="1" spc="50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</a:br>
            <a:r>
              <a:rPr lang="ru-RU" b="1" i="1" spc="5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с.Дербетовка</a:t>
            </a:r>
            <a:endParaRPr lang="ru-RU" b="1" i="1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ettenschweiler" panose="020B0706040902060204" pitchFamily="34" charset="0"/>
            </a:endParaRPr>
          </a:p>
          <a:p>
            <a:pPr algn="ctr"/>
            <a:r>
              <a:rPr lang="ru-RU" b="1" i="1" spc="5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Апанасенковского</a:t>
            </a:r>
            <a:r>
              <a:rPr lang="ru-RU" b="1" i="1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 района </a:t>
            </a:r>
            <a:endParaRPr lang="ru-RU" b="1" i="1" spc="50" dirty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ettenschweiler" panose="020B0706040902060204" pitchFamily="34" charset="0"/>
            </a:endParaRPr>
          </a:p>
          <a:p>
            <a:pPr algn="ctr"/>
            <a:r>
              <a:rPr lang="ru-RU" b="1" i="1" spc="50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ettenschweiler" panose="020B0706040902060204" pitchFamily="34" charset="0"/>
              </a:rPr>
              <a:t>Ставропольского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9088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b="7399"/>
          <a:stretch/>
        </p:blipFill>
        <p:spPr bwMode="auto">
          <a:xfrm>
            <a:off x="-331794" y="-500875"/>
            <a:ext cx="9944353" cy="745826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1" y="-25127"/>
            <a:ext cx="9084501" cy="681337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8908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b="7399"/>
          <a:stretch/>
        </p:blipFill>
        <p:spPr bwMode="auto">
          <a:xfrm>
            <a:off x="-446248" y="-358824"/>
            <a:ext cx="10009112" cy="7506835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2" y="0"/>
            <a:ext cx="4573910" cy="343043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8447"/>
            <a:ext cx="4968552" cy="372641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7" y="0"/>
            <a:ext cx="5052053" cy="378904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25831"/>
            <a:ext cx="4932040" cy="369903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191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235212"/>
              </p:ext>
            </p:extLst>
          </p:nvPr>
        </p:nvGraphicFramePr>
        <p:xfrm>
          <a:off x="287524" y="620688"/>
          <a:ext cx="8568952" cy="5256584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123860"/>
                <a:gridCol w="1706953"/>
                <a:gridCol w="3213913"/>
                <a:gridCol w="2524226"/>
              </a:tblGrid>
              <a:tr h="7299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Этап</a:t>
                      </a:r>
                      <a:endParaRPr kumimoji="0" 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Сроки</a:t>
                      </a:r>
                      <a:endParaRPr kumimoji="0" 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Мероприятия</a:t>
                      </a:r>
                      <a:endParaRPr kumimoji="0" 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Участники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65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4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Май 2017 год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Осуществление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программы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Изготовление фотоколлажа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Встреча с воспитанниками ГБСУ СОН «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Дербетовского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детского дома-интерната»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ru-RU" sz="200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ru-RU" sz="200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Члены инициативной группы , воспитанники ГБСУ СОН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«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Дербетовского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 детского дома-интерната»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90966"/>
            <a:ext cx="4248471" cy="278768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789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t="3722" r="3588"/>
          <a:stretch/>
        </p:blipFill>
        <p:spPr bwMode="auto">
          <a:xfrm>
            <a:off x="278382" y="188640"/>
            <a:ext cx="8587235" cy="6643811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6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6" y="0"/>
            <a:ext cx="919276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6050" y="116632"/>
            <a:ext cx="6048672" cy="936104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Экономический расчёт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4"/>
          <a:stretch/>
        </p:blipFill>
        <p:spPr>
          <a:xfrm>
            <a:off x="538691" y="1425715"/>
            <a:ext cx="2646901" cy="266429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16210" y="2204864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Бумага А4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Бумага цветная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Ватман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Скотч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Палочки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38634" y="1556792"/>
            <a:ext cx="239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aettenschweiler" panose="020B0706040902060204" pitchFamily="34" charset="0"/>
              </a:rPr>
              <a:t> </a:t>
            </a:r>
            <a:endParaRPr lang="ru-RU" sz="2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4"/>
          <a:stretch/>
        </p:blipFill>
        <p:spPr>
          <a:xfrm>
            <a:off x="3102210" y="1480206"/>
            <a:ext cx="2709884" cy="266429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376938" y="1585893"/>
            <a:ext cx="2435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Количество  единиц</a:t>
            </a:r>
            <a:endParaRPr lang="ru-RU" sz="2400" b="1" i="1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ettenschweiler" panose="020B070604090206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1585892"/>
            <a:ext cx="1970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Статья расходов</a:t>
            </a:r>
            <a:endParaRPr lang="ru-RU" sz="2400" b="1" i="1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ettenschweiler" panose="020B070604090206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2704" y="216557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1 </a:t>
            </a:r>
            <a:r>
              <a:rPr lang="ru-RU" sz="1600" b="1" i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уп</a:t>
            </a: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2 </a:t>
            </a:r>
            <a:r>
              <a:rPr lang="ru-RU" sz="1600" b="1" i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уп</a:t>
            </a: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2 </a:t>
            </a: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шт.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1 шт.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10 шт.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4"/>
          <a:stretch/>
        </p:blipFill>
        <p:spPr>
          <a:xfrm>
            <a:off x="5705218" y="1535832"/>
            <a:ext cx="3087319" cy="260219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016673" y="1608415"/>
            <a:ext cx="28354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Стоимость за 1 единицу</a:t>
            </a:r>
            <a:endParaRPr lang="ru-RU" sz="2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89539" y="220859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280 руб.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22 руб.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24 </a:t>
            </a: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руб.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40 руб.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1 руб.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4"/>
          <a:stretch/>
        </p:blipFill>
        <p:spPr>
          <a:xfrm>
            <a:off x="561347" y="4064462"/>
            <a:ext cx="2646901" cy="266429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74093" y="4239575"/>
            <a:ext cx="2076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Общая стоимость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14992" y="5301208"/>
            <a:ext cx="217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422 руб.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4"/>
          <a:stretch/>
        </p:blipFill>
        <p:spPr>
          <a:xfrm>
            <a:off x="3102210" y="4075495"/>
            <a:ext cx="2836260" cy="266429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298717" y="4285741"/>
            <a:ext cx="2497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Имеющиеся  ресурсы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23271" y="43223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Запрашиваемые </a:t>
            </a:r>
          </a:p>
          <a:p>
            <a:pPr algn="ctr"/>
            <a:r>
              <a:rPr lang="ru-RU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результаты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91168" y="502420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Компьютер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Сканер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Фотоаппарат</a:t>
            </a:r>
            <a:endParaRPr lang="ru-RU" sz="16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4"/>
          <a:stretch/>
        </p:blipFill>
        <p:spPr>
          <a:xfrm>
            <a:off x="5811300" y="4081949"/>
            <a:ext cx="2862576" cy="262932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5076056" y="428842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Запрашиваемые </a:t>
            </a:r>
          </a:p>
          <a:p>
            <a:pPr algn="ctr"/>
            <a:r>
              <a:rPr lang="ru-RU" sz="2400" b="1" i="1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ресурсы</a:t>
            </a:r>
            <a:endParaRPr lang="ru-RU" sz="2400" b="1" i="1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ettenschweiler" panose="020B070604090206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72200" y="52784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у СПК </a:t>
            </a:r>
          </a:p>
          <a:p>
            <a:r>
              <a:rPr lang="ru-RU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им. Апанасенко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5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188640"/>
            <a:ext cx="6624736" cy="646331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Ожидаемые результаты проекта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ettenschweiler" panose="020B070604090206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032">
            <a:off x="108568" y="712108"/>
            <a:ext cx="8352928" cy="638324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129912" y="2564904"/>
            <a:ext cx="7870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defRPr/>
            </a:pP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Проект создает условия для </a:t>
            </a:r>
          </a:p>
          <a:p>
            <a:pPr marL="2171700" lvl="4" indent="-342900">
              <a:buFont typeface="Wingdings" panose="05000000000000000000" pitchFamily="2" charset="2"/>
              <a:buChar char="v"/>
              <a:defRPr/>
            </a:pP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</a:t>
            </a: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роявления лучших человеческих качеств,</a:t>
            </a:r>
          </a:p>
          <a:p>
            <a:pPr marL="2171700" lvl="4" indent="-342900">
              <a:buFont typeface="Wingdings" panose="05000000000000000000" pitchFamily="2" charset="2"/>
              <a:buChar char="v"/>
              <a:defRPr/>
            </a:pP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</a:t>
            </a: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бретения опыта  социально-активной деятельности,</a:t>
            </a:r>
          </a:p>
          <a:p>
            <a:pPr marL="2171700" lvl="4" indent="-342900">
              <a:buFont typeface="Wingdings" panose="05000000000000000000" pitchFamily="2" charset="2"/>
              <a:buChar char="v"/>
              <a:defRPr/>
            </a:pPr>
            <a:r>
              <a:rPr lang="ru-RU" sz="2400" b="1" i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</a:t>
            </a:r>
            <a:r>
              <a:rPr lang="ru-RU" sz="24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овлечения обучающихся в деятельность проекта.</a:t>
            </a:r>
            <a:endParaRPr lang="ru-RU" sz="5400" b="1" i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" y="-2484"/>
            <a:ext cx="9144000" cy="685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15616" y="1916832"/>
            <a:ext cx="6408712" cy="2232248"/>
          </a:xfrm>
          <a:prstGeom prst="rect">
            <a:avLst/>
          </a:prstGeom>
        </p:spPr>
        <p:txBody>
          <a:bodyPr wrap="square">
            <a:prstTxWarp prst="textFadeRight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altLang="ru-RU" sz="1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Спасибо за внимание</a:t>
            </a:r>
            <a:endParaRPr lang="ru-RU" altLang="ru-RU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5091">
            <a:off x="1617" y="174738"/>
            <a:ext cx="2557109" cy="22721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175">
            <a:off x="5516390" y="3916683"/>
            <a:ext cx="3015719" cy="26796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3421">
            <a:off x="5930000" y="108095"/>
            <a:ext cx="3044781" cy="270542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5025">
            <a:off x="48938" y="4104250"/>
            <a:ext cx="2880320" cy="255929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34" y="4422601"/>
            <a:ext cx="2455250" cy="21816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372">
            <a:off x="6311220" y="662181"/>
            <a:ext cx="2282337" cy="17117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774772"/>
            <a:ext cx="1626583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11" y="5013176"/>
            <a:ext cx="1669165" cy="125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94">
            <a:off x="6030444" y="4782642"/>
            <a:ext cx="1987609" cy="1490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4" y="4579890"/>
            <a:ext cx="1757168" cy="175716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304">
            <a:off x="4361454" y="275502"/>
            <a:ext cx="2539806" cy="225673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597">
            <a:off x="4746679" y="828071"/>
            <a:ext cx="1772651" cy="144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56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0" y="-3779"/>
            <a:ext cx="919924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1720" y="48598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sz="2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2837"/>
            <a:ext cx="9036496" cy="627715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18187"/>
            <a:ext cx="909174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ГОСУДАРСТВЕННОЕ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БЮДЖЕТНОЕ  СТАЦИОНАРНОЕ 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УЧРЕЖДЕНИЕ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СОЦИАЛЬНОГО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ОБСЛУЖИВАНИЯ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НАСЕЛЕНИЯ</a:t>
            </a:r>
            <a:endParaRPr lang="en-US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ettenschweiler" panose="020B0706040902060204" pitchFamily="34" charset="0"/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ettenschweiler" panose="020B0706040902060204" pitchFamily="34" charset="0"/>
              </a:rPr>
              <a:t>"ДЕРБЕТОВСКИЙ ДЕТСКИЙ ДОМ-ИНТЕРНАТ ДЛЯ УМСТВЕННО ОТСТАЛЫХ ДЕТЕЙ"</a:t>
            </a:r>
          </a:p>
        </p:txBody>
      </p:sp>
      <p:pic>
        <p:nvPicPr>
          <p:cNvPr id="3" name="Александр Ермолов - Мы просто другие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129" y="48598"/>
            <a:ext cx="528439" cy="5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0" y="-3779"/>
            <a:ext cx="919924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260648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2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F:\фон\Е.И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785" y="-99392"/>
            <a:ext cx="4856193" cy="6768752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н\Е.И\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44" y="3425221"/>
            <a:ext cx="5292080" cy="3645024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52" y="-3779"/>
            <a:ext cx="5959902" cy="396333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961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0" y="-3779"/>
            <a:ext cx="919924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402921" cy="648072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702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0" y="-3779"/>
            <a:ext cx="9199246" cy="6858000"/>
          </a:xfrm>
          <a:prstGeom prst="rect">
            <a:avLst/>
          </a:prstGeom>
        </p:spPr>
      </p:pic>
      <p:pic>
        <p:nvPicPr>
          <p:cNvPr id="5" name="Рисунок 4" descr="DSCN7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7911" y="3005312"/>
            <a:ext cx="4867615" cy="377619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11" y="-104419"/>
            <a:ext cx="4948625" cy="400463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15423"/>
            <a:ext cx="5328592" cy="336089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359" y="3017440"/>
            <a:ext cx="5732254" cy="379873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024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0" y="-3779"/>
            <a:ext cx="919924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" y="3820"/>
            <a:ext cx="5321052" cy="399078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14" y="116632"/>
            <a:ext cx="4699254" cy="684376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5418931" cy="420443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7420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0" y="-3779"/>
            <a:ext cx="919924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364502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3" descr="F:\фон\Е.И\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23885"/>
            <a:ext cx="5364088" cy="4023066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08" y="-99392"/>
            <a:ext cx="5328592" cy="392367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841" y="3028843"/>
            <a:ext cx="3747787" cy="388842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Picture 3" descr="F:\фон\Е.И\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96" y="2976285"/>
            <a:ext cx="5364088" cy="4023066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7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0" y="-3779"/>
            <a:ext cx="919924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07" y="3408800"/>
            <a:ext cx="4932040" cy="346631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50" y="12204"/>
            <a:ext cx="4464496" cy="369958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Рисунок 7" descr="DSCN77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-8343"/>
            <a:ext cx="5040560" cy="370700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62230"/>
            <a:ext cx="4752527" cy="388626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652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E36C0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455</Words>
  <Application>Microsoft Office PowerPoint</Application>
  <PresentationFormat>Экран (4:3)</PresentationFormat>
  <Paragraphs>146</Paragraphs>
  <Slides>26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Школа</cp:lastModifiedBy>
  <cp:revision>126</cp:revision>
  <dcterms:created xsi:type="dcterms:W3CDTF">2014-07-06T18:18:01Z</dcterms:created>
  <dcterms:modified xsi:type="dcterms:W3CDTF">2016-12-12T05:59:39Z</dcterms:modified>
</cp:coreProperties>
</file>